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948663-D9AE-F64E-A2C0-13FC34D6A975}" v="6" dt="2025-01-07T15:23:57.220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ED8"/>
          </a:solidFill>
        </a:fill>
      </a:tcStyle>
    </a:wholeTbl>
    <a:band2H>
      <a:tcTxStyle/>
      <a:tcStyle>
        <a:tcBdr/>
        <a:fill>
          <a:solidFill>
            <a:srgbClr val="E7E8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ED8"/>
          </a:solidFill>
        </a:fill>
      </a:tcStyle>
    </a:wholeTbl>
    <a:band2H>
      <a:tcTxStyle/>
      <a:tcStyle>
        <a:tcBdr/>
        <a:fill>
          <a:solidFill>
            <a:srgbClr val="E6E8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BCB"/>
          </a:solidFill>
        </a:fill>
      </a:tcStyle>
    </a:wholeTbl>
    <a:band2H>
      <a:tcTxStyle/>
      <a:tcStyle>
        <a:tcBdr/>
        <a:fill>
          <a:solidFill>
            <a:srgbClr val="FF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/>
    <p:restoredTop sz="94694"/>
  </p:normalViewPr>
  <p:slideViewPr>
    <p:cSldViewPr snapToGrid="0">
      <p:cViewPr varScale="1">
        <p:scale>
          <a:sx n="121" d="100"/>
          <a:sy n="121" d="100"/>
        </p:scale>
        <p:origin x="20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by, Sarah" userId="1331e8ea-9fab-4a32-a63d-0ee27e5f9d59" providerId="ADAL" clId="{7F948663-D9AE-F64E-A2C0-13FC34D6A975}"/>
    <pc:docChg chg="custSel addSld delSld modSld modMainMaster">
      <pc:chgData name="Hamby, Sarah" userId="1331e8ea-9fab-4a32-a63d-0ee27e5f9d59" providerId="ADAL" clId="{7F948663-D9AE-F64E-A2C0-13FC34D6A975}" dt="2025-01-07T15:27:28.992" v="162" actId="14100"/>
      <pc:docMkLst>
        <pc:docMk/>
      </pc:docMkLst>
      <pc:sldChg chg="delSp modSp mod">
        <pc:chgData name="Hamby, Sarah" userId="1331e8ea-9fab-4a32-a63d-0ee27e5f9d59" providerId="ADAL" clId="{7F948663-D9AE-F64E-A2C0-13FC34D6A975}" dt="2025-01-07T15:27:28.992" v="162" actId="14100"/>
        <pc:sldMkLst>
          <pc:docMk/>
          <pc:sldMk cId="0" sldId="256"/>
        </pc:sldMkLst>
        <pc:spChg chg="mod">
          <ac:chgData name="Hamby, Sarah" userId="1331e8ea-9fab-4a32-a63d-0ee27e5f9d59" providerId="ADAL" clId="{7F948663-D9AE-F64E-A2C0-13FC34D6A975}" dt="2025-01-07T15:26:10.086" v="141" actId="1036"/>
          <ac:spMkLst>
            <pc:docMk/>
            <pc:sldMk cId="0" sldId="256"/>
            <ac:spMk id="135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6:14.685" v="142" actId="1076"/>
          <ac:spMkLst>
            <pc:docMk/>
            <pc:sldMk cId="0" sldId="256"/>
            <ac:spMk id="136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6:20.701" v="143" actId="1076"/>
          <ac:spMkLst>
            <pc:docMk/>
            <pc:sldMk cId="0" sldId="256"/>
            <ac:spMk id="137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6:24.733" v="144" actId="1076"/>
          <ac:spMkLst>
            <pc:docMk/>
            <pc:sldMk cId="0" sldId="256"/>
            <ac:spMk id="138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7:03.974" v="150" actId="14100"/>
          <ac:spMkLst>
            <pc:docMk/>
            <pc:sldMk cId="0" sldId="256"/>
            <ac:spMk id="139" creationId="{00000000-0000-0000-0000-000000000000}"/>
          </ac:spMkLst>
        </pc:spChg>
        <pc:spChg chg="del mod">
          <ac:chgData name="Hamby, Sarah" userId="1331e8ea-9fab-4a32-a63d-0ee27e5f9d59" providerId="ADAL" clId="{7F948663-D9AE-F64E-A2C0-13FC34D6A975}" dt="2025-01-07T15:22:07.009" v="21" actId="478"/>
          <ac:spMkLst>
            <pc:docMk/>
            <pc:sldMk cId="0" sldId="256"/>
            <ac:spMk id="140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7:26.229" v="161" actId="14100"/>
          <ac:spMkLst>
            <pc:docMk/>
            <pc:sldMk cId="0" sldId="256"/>
            <ac:spMk id="141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7:08.218" v="151" actId="14100"/>
          <ac:spMkLst>
            <pc:docMk/>
            <pc:sldMk cId="0" sldId="256"/>
            <ac:spMk id="142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7:28.992" v="162" actId="14100"/>
          <ac:spMkLst>
            <pc:docMk/>
            <pc:sldMk cId="0" sldId="256"/>
            <ac:spMk id="143" creationId="{00000000-0000-0000-0000-000000000000}"/>
          </ac:spMkLst>
        </pc:spChg>
      </pc:sldChg>
      <pc:sldChg chg="delSp modSp add del mod">
        <pc:chgData name="Hamby, Sarah" userId="1331e8ea-9fab-4a32-a63d-0ee27e5f9d59" providerId="ADAL" clId="{7F948663-D9AE-F64E-A2C0-13FC34D6A975}" dt="2025-01-07T15:24:57.613" v="103" actId="2696"/>
        <pc:sldMkLst>
          <pc:docMk/>
          <pc:sldMk cId="3888982161" sldId="257"/>
        </pc:sldMkLst>
        <pc:spChg chg="del mod">
          <ac:chgData name="Hamby, Sarah" userId="1331e8ea-9fab-4a32-a63d-0ee27e5f9d59" providerId="ADAL" clId="{7F948663-D9AE-F64E-A2C0-13FC34D6A975}" dt="2025-01-07T15:23:10.908" v="61" actId="478"/>
          <ac:spMkLst>
            <pc:docMk/>
            <pc:sldMk cId="3888982161" sldId="257"/>
            <ac:spMk id="135" creationId="{BDCB32A7-5C63-61B2-854A-5485CE651227}"/>
          </ac:spMkLst>
        </pc:spChg>
      </pc:sldChg>
      <pc:sldMasterChg chg="addSp delSp modSp mod">
        <pc:chgData name="Hamby, Sarah" userId="1331e8ea-9fab-4a32-a63d-0ee27e5f9d59" providerId="ADAL" clId="{7F948663-D9AE-F64E-A2C0-13FC34D6A975}" dt="2025-01-07T15:25:55.175" v="131" actId="1035"/>
        <pc:sldMasterMkLst>
          <pc:docMk/>
          <pc:sldMasterMk cId="0" sldId="2147483648"/>
        </pc:sldMasterMkLst>
        <pc:spChg chg="del">
          <ac:chgData name="Hamby, Sarah" userId="1331e8ea-9fab-4a32-a63d-0ee27e5f9d59" providerId="ADAL" clId="{7F948663-D9AE-F64E-A2C0-13FC34D6A975}" dt="2025-01-07T15:21:27.662" v="15" actId="478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3:38.704" v="63" actId="164"/>
          <ac:spMkLst>
            <pc:docMk/>
            <pc:sldMasterMk cId="0" sldId="2147483648"/>
            <ac:spMk id="4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3:50.399" v="65" actId="164"/>
          <ac:spMkLst>
            <pc:docMk/>
            <pc:sldMasterMk cId="0" sldId="2147483648"/>
            <ac:spMk id="5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3:44.148" v="64" actId="164"/>
          <ac:spMkLst>
            <pc:docMk/>
            <pc:sldMasterMk cId="0" sldId="2147483648"/>
            <ac:spMk id="6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3:57.220" v="67" actId="164"/>
          <ac:spMkLst>
            <pc:docMk/>
            <pc:sldMasterMk cId="0" sldId="2147483648"/>
            <ac:spMk id="7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5:26.407" v="110" actId="1035"/>
          <ac:spMkLst>
            <pc:docMk/>
            <pc:sldMasterMk cId="0" sldId="2147483648"/>
            <ac:spMk id="8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5:34.293" v="117" actId="1035"/>
          <ac:spMkLst>
            <pc:docMk/>
            <pc:sldMasterMk cId="0" sldId="2147483648"/>
            <ac:spMk id="9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5:42.333" v="124" actId="1035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amby, Sarah" userId="1331e8ea-9fab-4a32-a63d-0ee27e5f9d59" providerId="ADAL" clId="{7F948663-D9AE-F64E-A2C0-13FC34D6A975}" dt="2025-01-07T15:25:55.175" v="131" actId="1035"/>
          <ac:spMkLst>
            <pc:docMk/>
            <pc:sldMasterMk cId="0" sldId="2147483648"/>
            <ac:spMk id="11" creationId="{00000000-0000-0000-0000-000000000000}"/>
          </ac:spMkLst>
        </pc:spChg>
        <pc:spChg chg="del">
          <ac:chgData name="Hamby, Sarah" userId="1331e8ea-9fab-4a32-a63d-0ee27e5f9d59" providerId="ADAL" clId="{7F948663-D9AE-F64E-A2C0-13FC34D6A975}" dt="2025-01-07T15:21:29.553" v="16" actId="478"/>
          <ac:spMkLst>
            <pc:docMk/>
            <pc:sldMasterMk cId="0" sldId="2147483648"/>
            <ac:spMk id="14" creationId="{00000000-0000-0000-0000-000000000000}"/>
          </ac:spMkLst>
        </pc:spChg>
        <pc:spChg chg="del">
          <ac:chgData name="Hamby, Sarah" userId="1331e8ea-9fab-4a32-a63d-0ee27e5f9d59" providerId="ADAL" clId="{7F948663-D9AE-F64E-A2C0-13FC34D6A975}" dt="2025-01-07T15:23:30.638" v="62" actId="478"/>
          <ac:spMkLst>
            <pc:docMk/>
            <pc:sldMasterMk cId="0" sldId="2147483648"/>
            <ac:spMk id="15" creationId="{00000000-0000-0000-0000-000000000000}"/>
          </ac:spMkLst>
        </pc:spChg>
        <pc:spChg chg="del">
          <ac:chgData name="Hamby, Sarah" userId="1331e8ea-9fab-4a32-a63d-0ee27e5f9d59" providerId="ADAL" clId="{7F948663-D9AE-F64E-A2C0-13FC34D6A975}" dt="2025-01-07T15:23:51.661" v="66" actId="478"/>
          <ac:spMkLst>
            <pc:docMk/>
            <pc:sldMasterMk cId="0" sldId="2147483648"/>
            <ac:spMk id="16" creationId="{00000000-0000-0000-0000-000000000000}"/>
          </ac:spMkLst>
        </pc:spChg>
        <pc:grpChg chg="add mod">
          <ac:chgData name="Hamby, Sarah" userId="1331e8ea-9fab-4a32-a63d-0ee27e5f9d59" providerId="ADAL" clId="{7F948663-D9AE-F64E-A2C0-13FC34D6A975}" dt="2025-01-07T15:24:11.054" v="97" actId="1035"/>
          <ac:grpSpMkLst>
            <pc:docMk/>
            <pc:sldMasterMk cId="0" sldId="2147483648"/>
            <ac:grpSpMk id="21" creationId="{A2267693-639D-166B-D31D-AA05802A4D98}"/>
          </ac:grpSpMkLst>
        </pc:grpChg>
        <pc:grpChg chg="add mod">
          <ac:chgData name="Hamby, Sarah" userId="1331e8ea-9fab-4a32-a63d-0ee27e5f9d59" providerId="ADAL" clId="{7F948663-D9AE-F64E-A2C0-13FC34D6A975}" dt="2025-01-07T15:24:11.054" v="97" actId="1035"/>
          <ac:grpSpMkLst>
            <pc:docMk/>
            <pc:sldMasterMk cId="0" sldId="2147483648"/>
            <ac:grpSpMk id="22" creationId="{BBA925B7-1B1D-8487-B2B1-456038262AA5}"/>
          </ac:grpSpMkLst>
        </pc:grpChg>
        <pc:grpChg chg="add mod">
          <ac:chgData name="Hamby, Sarah" userId="1331e8ea-9fab-4a32-a63d-0ee27e5f9d59" providerId="ADAL" clId="{7F948663-D9AE-F64E-A2C0-13FC34D6A975}" dt="2025-01-07T15:24:11.054" v="97" actId="1035"/>
          <ac:grpSpMkLst>
            <pc:docMk/>
            <pc:sldMasterMk cId="0" sldId="2147483648"/>
            <ac:grpSpMk id="23" creationId="{023794A4-82F9-FB9C-9E64-07EA3321B36F}"/>
          </ac:grpSpMkLst>
        </pc:grpChg>
        <pc:grpChg chg="add mod">
          <ac:chgData name="Hamby, Sarah" userId="1331e8ea-9fab-4a32-a63d-0ee27e5f9d59" providerId="ADAL" clId="{7F948663-D9AE-F64E-A2C0-13FC34D6A975}" dt="2025-01-07T15:24:11.054" v="97" actId="1035"/>
          <ac:grpSpMkLst>
            <pc:docMk/>
            <pc:sldMasterMk cId="0" sldId="2147483648"/>
            <ac:grpSpMk id="24" creationId="{A7884197-482D-2E7E-B903-F5CA5C75CFA3}"/>
          </ac:grpSpMkLst>
        </pc:grpChg>
        <pc:picChg chg="del">
          <ac:chgData name="Hamby, Sarah" userId="1331e8ea-9fab-4a32-a63d-0ee27e5f9d59" providerId="ADAL" clId="{7F948663-D9AE-F64E-A2C0-13FC34D6A975}" dt="2025-01-07T15:19:52.091" v="0" actId="478"/>
          <ac:picMkLst>
            <pc:docMk/>
            <pc:sldMasterMk cId="0" sldId="2147483648"/>
            <ac:picMk id="12" creationId="{00000000-0000-0000-0000-000000000000}"/>
          </ac:picMkLst>
        </pc:picChg>
        <pc:picChg chg="del">
          <ac:chgData name="Hamby, Sarah" userId="1331e8ea-9fab-4a32-a63d-0ee27e5f9d59" providerId="ADAL" clId="{7F948663-D9AE-F64E-A2C0-13FC34D6A975}" dt="2025-01-07T15:20:18.605" v="1" actId="478"/>
          <ac:picMkLst>
            <pc:docMk/>
            <pc:sldMasterMk cId="0" sldId="2147483648"/>
            <ac:picMk id="13" creationId="{00000000-0000-0000-0000-000000000000}"/>
          </ac:picMkLst>
        </pc:picChg>
        <pc:picChg chg="add del mod">
          <ac:chgData name="Hamby, Sarah" userId="1331e8ea-9fab-4a32-a63d-0ee27e5f9d59" providerId="ADAL" clId="{7F948663-D9AE-F64E-A2C0-13FC34D6A975}" dt="2025-01-07T15:20:59.029" v="8" actId="478"/>
          <ac:picMkLst>
            <pc:docMk/>
            <pc:sldMasterMk cId="0" sldId="2147483648"/>
            <ac:picMk id="18" creationId="{E7F507E8-06B9-CA51-3D70-7092675E4CA9}"/>
          </ac:picMkLst>
        </pc:picChg>
        <pc:picChg chg="add mod">
          <ac:chgData name="Hamby, Sarah" userId="1331e8ea-9fab-4a32-a63d-0ee27e5f9d59" providerId="ADAL" clId="{7F948663-D9AE-F64E-A2C0-13FC34D6A975}" dt="2025-01-07T15:21:33.269" v="17" actId="1076"/>
          <ac:picMkLst>
            <pc:docMk/>
            <pc:sldMasterMk cId="0" sldId="2147483648"/>
            <ac:picMk id="20" creationId="{201C3839-EE9C-6C99-D075-801C2636032E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3" name="Shape 13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7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273300"/>
            <a:ext cx="8229600" cy="382587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4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8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2273300"/>
            <a:ext cx="4038600" cy="38528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0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500"/>
              </a:spcBef>
              <a:defRPr sz="2400"/>
            </a:lvl1pPr>
            <a:lvl2pPr marL="800100" indent="-342900">
              <a:spcBef>
                <a:spcPts val="500"/>
              </a:spcBef>
              <a:defRPr sz="2400"/>
            </a:lvl2pPr>
            <a:lvl3pPr>
              <a:spcBef>
                <a:spcPts val="500"/>
              </a:spcBef>
              <a:defRPr sz="2400"/>
            </a:lvl3pPr>
            <a:lvl4pPr marL="1714500" indent="-342900">
              <a:spcBef>
                <a:spcPts val="500"/>
              </a:spcBef>
              <a:defRPr sz="2400"/>
            </a:lvl4pPr>
            <a:lvl5pPr marL="2171700" indent="-342900">
              <a:spcBef>
                <a:spcPts val="500"/>
              </a:spcBef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/>
            </a:pPr>
            <a:endParaRPr/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5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4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457200" y="1447800"/>
            <a:ext cx="6477000" cy="8255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87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8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7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324643" y="14795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09" name="Body Level One…"/>
          <p:cNvSpPr txBox="1">
            <a:spLocks noGrp="1"/>
          </p:cNvSpPr>
          <p:nvPr>
            <p:ph type="body" idx="1"/>
          </p:nvPr>
        </p:nvSpPr>
        <p:spPr>
          <a:xfrm>
            <a:off x="3790950" y="149860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/>
          <p:nvPr/>
        </p:nvSpPr>
        <p:spPr>
          <a:xfrm>
            <a:off x="0" y="0"/>
            <a:ext cx="9144000" cy="1214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0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1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122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1600200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58413" cy="350662"/>
          </a:xfrm>
          <a:prstGeom prst="rect">
            <a:avLst/>
          </a:prstGeom>
        </p:spPr>
        <p:txBody>
          <a:bodyPr anchor="t"/>
          <a:lstStyle>
            <a:lvl1pPr algn="l"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25" name="ASFROAD-logo-white-horz-final.png" descr="ASFROAD-logo-white-horz-fin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01" y="88328"/>
            <a:ext cx="2054038" cy="10270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ASF-SBIRSTTR-SBA-White.png" descr="ASF-SBIRSTTR-SBA-White.png"/>
          <p:cNvPicPr>
            <a:picLocks noChangeAspect="1"/>
          </p:cNvPicPr>
          <p:nvPr/>
        </p:nvPicPr>
        <p:blipFill>
          <a:blip r:embed="rId3"/>
          <a:srcRect l="56414"/>
          <a:stretch>
            <a:fillRect/>
          </a:stretch>
        </p:blipFill>
        <p:spPr>
          <a:xfrm>
            <a:off x="4777120" y="157734"/>
            <a:ext cx="1780955" cy="968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/>
        </p:nvSpPr>
        <p:spPr>
          <a:xfrm>
            <a:off x="0" y="6781800"/>
            <a:ext cx="9144000" cy="76200"/>
          </a:xfrm>
          <a:prstGeom prst="rect">
            <a:avLst/>
          </a:prstGeom>
          <a:solidFill>
            <a:srgbClr val="274A8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2267693-639D-166B-D31D-AA05802A4D98}"/>
              </a:ext>
            </a:extLst>
          </p:cNvPr>
          <p:cNvGrpSpPr/>
          <p:nvPr userDrawn="1"/>
        </p:nvGrpSpPr>
        <p:grpSpPr>
          <a:xfrm>
            <a:off x="230188" y="1406804"/>
            <a:ext cx="4330701" cy="2392365"/>
            <a:chOff x="230188" y="1704974"/>
            <a:chExt cx="4330701" cy="2392365"/>
          </a:xfrm>
        </p:grpSpPr>
        <p:sp>
          <p:nvSpPr>
            <p:cNvPr id="4" name="Rectangle 1"/>
            <p:cNvSpPr/>
            <p:nvPr/>
          </p:nvSpPr>
          <p:spPr>
            <a:xfrm>
              <a:off x="230188" y="1704974"/>
              <a:ext cx="4330701" cy="2392365"/>
            </a:xfrm>
            <a:prstGeom prst="rect">
              <a:avLst/>
            </a:prstGeom>
            <a:ln>
              <a:solidFill>
                <a:srgbClr val="808080"/>
              </a:solidFill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8" name="Rectangle 5"/>
            <p:cNvSpPr/>
            <p:nvPr/>
          </p:nvSpPr>
          <p:spPr>
            <a:xfrm>
              <a:off x="230188" y="1706840"/>
              <a:ext cx="4330701" cy="88901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A925B7-1B1D-8487-B2B1-456038262AA5}"/>
              </a:ext>
            </a:extLst>
          </p:cNvPr>
          <p:cNvGrpSpPr/>
          <p:nvPr userDrawn="1"/>
        </p:nvGrpSpPr>
        <p:grpSpPr>
          <a:xfrm>
            <a:off x="4637087" y="1406804"/>
            <a:ext cx="4330701" cy="2392365"/>
            <a:chOff x="4637087" y="1704974"/>
            <a:chExt cx="4330701" cy="2392365"/>
          </a:xfrm>
        </p:grpSpPr>
        <p:sp>
          <p:nvSpPr>
            <p:cNvPr id="6" name="Rectangle 3"/>
            <p:cNvSpPr/>
            <p:nvPr/>
          </p:nvSpPr>
          <p:spPr>
            <a:xfrm>
              <a:off x="4637087" y="1704974"/>
              <a:ext cx="4330701" cy="2392365"/>
            </a:xfrm>
            <a:prstGeom prst="rect">
              <a:avLst/>
            </a:prstGeom>
            <a:ln>
              <a:solidFill>
                <a:srgbClr val="808080"/>
              </a:solidFill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9" name="Rectangle 6"/>
            <p:cNvSpPr/>
            <p:nvPr/>
          </p:nvSpPr>
          <p:spPr>
            <a:xfrm>
              <a:off x="4638675" y="1705252"/>
              <a:ext cx="4329113" cy="88900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23794A4-82F9-FB9C-9E64-07EA3321B36F}"/>
              </a:ext>
            </a:extLst>
          </p:cNvPr>
          <p:cNvGrpSpPr/>
          <p:nvPr userDrawn="1"/>
        </p:nvGrpSpPr>
        <p:grpSpPr>
          <a:xfrm>
            <a:off x="230188" y="3869294"/>
            <a:ext cx="4330701" cy="2690536"/>
            <a:chOff x="230188" y="4167464"/>
            <a:chExt cx="4330701" cy="2690536"/>
          </a:xfrm>
        </p:grpSpPr>
        <p:sp>
          <p:nvSpPr>
            <p:cNvPr id="5" name="Rectangle 2"/>
            <p:cNvSpPr/>
            <p:nvPr/>
          </p:nvSpPr>
          <p:spPr>
            <a:xfrm>
              <a:off x="230188" y="4168775"/>
              <a:ext cx="4330701" cy="2689225"/>
            </a:xfrm>
            <a:prstGeom prst="rect">
              <a:avLst/>
            </a:prstGeom>
            <a:ln>
              <a:solidFill>
                <a:srgbClr val="808080"/>
              </a:solidFill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0" name="Rectangle 7"/>
            <p:cNvSpPr/>
            <p:nvPr/>
          </p:nvSpPr>
          <p:spPr>
            <a:xfrm>
              <a:off x="230188" y="4167464"/>
              <a:ext cx="4330701" cy="90488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7884197-482D-2E7E-B903-F5CA5C75CFA3}"/>
              </a:ext>
            </a:extLst>
          </p:cNvPr>
          <p:cNvGrpSpPr/>
          <p:nvPr userDrawn="1"/>
        </p:nvGrpSpPr>
        <p:grpSpPr>
          <a:xfrm>
            <a:off x="4637087" y="3869017"/>
            <a:ext cx="4329113" cy="2690813"/>
            <a:chOff x="4637087" y="4167187"/>
            <a:chExt cx="4329113" cy="2690813"/>
          </a:xfrm>
        </p:grpSpPr>
        <p:sp>
          <p:nvSpPr>
            <p:cNvPr id="7" name="Rectangle 4"/>
            <p:cNvSpPr/>
            <p:nvPr/>
          </p:nvSpPr>
          <p:spPr>
            <a:xfrm>
              <a:off x="4637087" y="4167187"/>
              <a:ext cx="4329113" cy="2690813"/>
            </a:xfrm>
            <a:prstGeom prst="rect">
              <a:avLst/>
            </a:prstGeom>
            <a:ln>
              <a:solidFill>
                <a:srgbClr val="808080"/>
              </a:solidFill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BFBFBF"/>
                  </a:solidFill>
                </a:defRPr>
              </a:pPr>
              <a:endParaRPr/>
            </a:p>
          </p:txBody>
        </p:sp>
        <p:sp>
          <p:nvSpPr>
            <p:cNvPr id="11" name="Rectangle 8"/>
            <p:cNvSpPr/>
            <p:nvPr/>
          </p:nvSpPr>
          <p:spPr>
            <a:xfrm>
              <a:off x="4637087" y="4167464"/>
              <a:ext cx="4329113" cy="90488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</p:grpSp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201C3839-EE9C-6C99-D075-801C2636032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8" y="142825"/>
            <a:ext cx="2855843" cy="10065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chemeClr val="accent1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1" i="0" u="none" strike="noStrike" cap="none" spc="0" baseline="0">
          <a:solidFill>
            <a:schemeClr val="accent2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13"/>
          <p:cNvSpPr txBox="1"/>
          <p:nvPr/>
        </p:nvSpPr>
        <p:spPr>
          <a:xfrm>
            <a:off x="229869" y="1501818"/>
            <a:ext cx="4207511" cy="233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TECHNOLOGY DEVELOPMENT</a:t>
            </a:r>
            <a:endParaRPr b="1" dirty="0"/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Technology/Research Overview: </a:t>
            </a:r>
            <a:r>
              <a:rPr lang="en-US" b="0" i="1" dirty="0">
                <a:solidFill>
                  <a:schemeClr val="tx2">
                    <a:lumMod val="75000"/>
                  </a:schemeClr>
                </a:solidFill>
              </a:rPr>
              <a:t>Example: The team has d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eveloped a method to reduce triglycerides; improve glucose tolerance; and reduce weight using an adult stem cell technology platform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Intellectual Property Protection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Two issued patents and one patent pending</a:t>
            </a:r>
            <a:endParaRPr lang="en-US" sz="1000" b="0" i="1" dirty="0">
              <a:solidFill>
                <a:schemeClr val="tx2">
                  <a:lumMod val="75000"/>
                </a:schemeClr>
              </a:solidFill>
              <a:latin typeface="55 Helvetica Roman"/>
              <a:sym typeface="55 Helvetica Roman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sz="1000" i="1" dirty="0">
              <a:solidFill>
                <a:schemeClr val="tx2">
                  <a:lumMod val="75000"/>
                </a:schemeClr>
              </a:solidFill>
              <a:latin typeface="55 Helvetica Roman"/>
              <a:ea typeface="+mn-ea"/>
              <a:cs typeface="+mn-cs"/>
              <a:sym typeface="55 Helvetica Roman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Stage of Development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Basic research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Value Proposition: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Can reduce the risk of cardiovascular disease for those that cannot treat this syndrome with exercise. 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sz="1000" i="1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6" name="TextBox 14"/>
          <p:cNvSpPr txBox="1"/>
          <p:nvPr/>
        </p:nvSpPr>
        <p:spPr>
          <a:xfrm>
            <a:off x="4692330" y="1501818"/>
            <a:ext cx="4205923" cy="2339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COMPANY INTRODUCTION</a:t>
            </a:r>
            <a:endParaRPr sz="3200" b="1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Mission: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To improve patient outcomes by transforming great science into actionable solutions for the treatment of metabolic diseases</a:t>
            </a:r>
            <a:r>
              <a:rPr b="0" i="1" dirty="0"/>
              <a:t>.</a:t>
            </a:r>
            <a:endParaRPr sz="32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Founded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2005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 i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Number of Employees: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20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Facility Description</a:t>
            </a:r>
            <a:r>
              <a:rPr b="0" dirty="0"/>
              <a:t>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We are currently developing this method in a laboratory located at the Mayo Clinic in Rochester, MN.  </a:t>
            </a:r>
            <a:endParaRPr sz="3200" dirty="0">
              <a:solidFill>
                <a:schemeClr val="tx2">
                  <a:lumMod val="75000"/>
                </a:schemeClr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Product Sales: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None</a:t>
            </a:r>
            <a:r>
              <a:rPr b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b="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date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i="1" dirty="0">
              <a:solidFill>
                <a:srgbClr val="FF0000"/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b="0" i="1" dirty="0">
              <a:solidFill>
                <a:srgbClr val="FF0000"/>
              </a:solidFill>
            </a:endParaRPr>
          </a:p>
        </p:txBody>
      </p:sp>
      <p:sp>
        <p:nvSpPr>
          <p:cNvPr id="137" name="TextBox 15"/>
          <p:cNvSpPr txBox="1"/>
          <p:nvPr/>
        </p:nvSpPr>
        <p:spPr>
          <a:xfrm>
            <a:off x="231457" y="3949628"/>
            <a:ext cx="4205923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/>
              <a:t>RESEARCH NEED</a:t>
            </a:r>
            <a:endParaRPr sz="1000" dirty="0"/>
          </a:p>
          <a:p>
            <a:pPr>
              <a:defRPr sz="1000" i="1">
                <a:solidFill>
                  <a:srgbClr val="FF0000"/>
                </a:solidFill>
                <a:latin typeface="65 Helvetica Medium"/>
                <a:ea typeface="65 Helvetica Medium"/>
                <a:cs typeface="65 Helvetica Medium"/>
                <a:sym typeface="65 Helvetica Medium"/>
              </a:defRPr>
            </a:pPr>
            <a:r>
              <a:rPr dirty="0">
                <a:solidFill>
                  <a:schemeClr val="tx2">
                    <a:lumMod val="75000"/>
                  </a:schemeClr>
                </a:solidFill>
              </a:rPr>
              <a:t>Seeking funding to test this platform on diabetes, high blood pressure, and abnormal cholesterol levels. </a:t>
            </a:r>
          </a:p>
        </p:txBody>
      </p:sp>
      <p:sp>
        <p:nvSpPr>
          <p:cNvPr id="138" name="TextBox 17"/>
          <p:cNvSpPr txBox="1"/>
          <p:nvPr/>
        </p:nvSpPr>
        <p:spPr>
          <a:xfrm>
            <a:off x="4692329" y="3949628"/>
            <a:ext cx="4205923" cy="24929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latin typeface="+mn-lt"/>
                <a:ea typeface="+mn-ea"/>
                <a:cs typeface="+mn-cs"/>
                <a:sym typeface="Helvetica"/>
              </a:defRPr>
            </a:pPr>
            <a:r>
              <a:rPr dirty="0">
                <a:latin typeface="65 Helvetica Medium"/>
              </a:rPr>
              <a:t>OPPORTUNITY</a:t>
            </a:r>
            <a:endParaRPr sz="3200" b="1" dirty="0">
              <a:solidFill>
                <a:schemeClr val="accent2"/>
              </a:solidFill>
              <a:latin typeface="65 Helvetica Medium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Need/Problem: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Metabolic syndrome is becoming increasingly common due to a rise in obesity rates among adults. In the future metabolic syndrome may overtake smoking as the leading risk factor for heart disease</a:t>
            </a:r>
            <a:r>
              <a:rPr lang="en-US" sz="1000" i="1" dirty="0">
                <a:solidFill>
                  <a:schemeClr val="tx2">
                    <a:lumMod val="75000"/>
                  </a:schemeClr>
                </a:solidFill>
                <a:latin typeface="55 Helvetica Roman"/>
                <a:sym typeface="55 Helvetica Roman"/>
              </a:rPr>
              <a:t>.</a:t>
            </a: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>
                <a:solidFill>
                  <a:srgbClr val="FF0000"/>
                </a:solidFill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Target  Customer: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About 32% of people in USA are considered to suffer from metabolic syndrome, with the risk increasing with age (e.g., 40% of people aged between 40 and 60 are considered to suffer from this syndrome).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sz="1000" dirty="0">
              <a:solidFill>
                <a:schemeClr val="accent2"/>
              </a:solidFill>
              <a:latin typeface="+mn-lt"/>
              <a:ea typeface="+mn-ea"/>
              <a:cs typeface="+mn-cs"/>
              <a:sym typeface="Helvetica"/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r>
              <a:rPr dirty="0"/>
              <a:t>Market Opportunity: </a:t>
            </a:r>
            <a:r>
              <a:rPr b="0" i="1" dirty="0">
                <a:solidFill>
                  <a:schemeClr val="tx2">
                    <a:lumMod val="75000"/>
                  </a:schemeClr>
                </a:solidFill>
              </a:rPr>
              <a:t>Our technology aims to address the rise in obesity rates in order to reduce the risk of a debilitating stroke or myocardial infarction.</a:t>
            </a:r>
            <a:endParaRPr lang="en-US" b="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lang="en-US" i="1" dirty="0">
              <a:solidFill>
                <a:srgbClr val="FF0000"/>
              </a:solidFill>
            </a:endParaRPr>
          </a:p>
          <a:p>
            <a:pPr>
              <a:defRPr sz="1000" b="1">
                <a:latin typeface="55 Helvetica Roman"/>
                <a:ea typeface="55 Helvetica Roman"/>
                <a:cs typeface="55 Helvetica Roman"/>
                <a:sym typeface="55 Helvetica Roman"/>
              </a:defRPr>
            </a:pPr>
            <a:endParaRPr b="0" i="1" dirty="0">
              <a:solidFill>
                <a:srgbClr val="FF0000"/>
              </a:solidFill>
            </a:endParaRPr>
          </a:p>
        </p:txBody>
      </p:sp>
      <p:sp>
        <p:nvSpPr>
          <p:cNvPr id="139" name="TextBox 19"/>
          <p:cNvSpPr txBox="1"/>
          <p:nvPr/>
        </p:nvSpPr>
        <p:spPr>
          <a:xfrm>
            <a:off x="3742221" y="272456"/>
            <a:ext cx="2879295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pPr>
            <a:r>
              <a:rPr dirty="0"/>
              <a:t>Company</a:t>
            </a:r>
            <a:r>
              <a:rPr b="0" dirty="0"/>
              <a:t>: </a:t>
            </a:r>
            <a:endParaRPr dirty="0">
              <a:solidFill>
                <a:schemeClr val="accent2"/>
              </a:solidFill>
              <a:latin typeface="55 Helvetica Roman"/>
              <a:ea typeface="55 Helvetica Roman"/>
              <a:cs typeface="55 Helvetica Roman"/>
              <a:sym typeface="55 Helvetica Roman"/>
            </a:endParaRPr>
          </a:p>
        </p:txBody>
      </p:sp>
      <p:sp>
        <p:nvSpPr>
          <p:cNvPr id="141" name="TextBox 21"/>
          <p:cNvSpPr txBox="1"/>
          <p:nvPr/>
        </p:nvSpPr>
        <p:spPr>
          <a:xfrm>
            <a:off x="6658312" y="272458"/>
            <a:ext cx="2239940" cy="24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lvl1pPr>
          </a:lstStyle>
          <a:p>
            <a:r>
              <a:rPr dirty="0"/>
              <a:t>Name: </a:t>
            </a:r>
          </a:p>
        </p:txBody>
      </p:sp>
      <p:sp>
        <p:nvSpPr>
          <p:cNvPr id="142" name="TextBox 22"/>
          <p:cNvSpPr txBox="1"/>
          <p:nvPr/>
        </p:nvSpPr>
        <p:spPr>
          <a:xfrm>
            <a:off x="3742222" y="718485"/>
            <a:ext cx="2879294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lvl1pPr>
          </a:lstStyle>
          <a:p>
            <a:r>
              <a:rPr dirty="0"/>
              <a:t>Email: </a:t>
            </a:r>
          </a:p>
        </p:txBody>
      </p:sp>
      <p:sp>
        <p:nvSpPr>
          <p:cNvPr id="143" name="TextBox 23"/>
          <p:cNvSpPr txBox="1"/>
          <p:nvPr/>
        </p:nvSpPr>
        <p:spPr>
          <a:xfrm>
            <a:off x="6658312" y="718485"/>
            <a:ext cx="2239940" cy="24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000" b="1">
                <a:latin typeface="85 Helvetica Heavy"/>
                <a:ea typeface="85 Helvetica Heavy"/>
                <a:cs typeface="85 Helvetica Heavy"/>
                <a:sym typeface="85 Helvetica Heavy"/>
              </a:defRPr>
            </a:pPr>
            <a:r>
              <a:rPr dirty="0"/>
              <a:t>Phone</a:t>
            </a:r>
            <a:r>
              <a:rPr b="0" dirty="0"/>
              <a:t>: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74A84"/>
      </a:accent1>
      <a:accent2>
        <a:srgbClr val="D8242A"/>
      </a:accent2>
      <a:accent3>
        <a:srgbClr val="004A84"/>
      </a:accent3>
      <a:accent4>
        <a:srgbClr val="274AC1"/>
      </a:accent4>
      <a:accent5>
        <a:srgbClr val="80242A"/>
      </a:accent5>
      <a:accent6>
        <a:srgbClr val="FF242A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74A84"/>
      </a:accent1>
      <a:accent2>
        <a:srgbClr val="D8242A"/>
      </a:accent2>
      <a:accent3>
        <a:srgbClr val="004A84"/>
      </a:accent3>
      <a:accent4>
        <a:srgbClr val="274AC1"/>
      </a:accent4>
      <a:accent5>
        <a:srgbClr val="80242A"/>
      </a:accent5>
      <a:accent6>
        <a:srgbClr val="FF242A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A5C914F6596B4D80B7CBEAD427144D" ma:contentTypeVersion="18" ma:contentTypeDescription="Create a new document." ma:contentTypeScope="" ma:versionID="2c81b3303f523d2b8555cc6d4ff18610">
  <xsd:schema xmlns:xsd="http://www.w3.org/2001/XMLSchema" xmlns:xs="http://www.w3.org/2001/XMLSchema" xmlns:p="http://schemas.microsoft.com/office/2006/metadata/properties" xmlns:ns2="1af15bb2-46cb-4f66-94f2-426a9b30ffe9" xmlns:ns3="b55ce8bf-f3b3-4c52-8a89-7fa680d4a204" targetNamespace="http://schemas.microsoft.com/office/2006/metadata/properties" ma:root="true" ma:fieldsID="04f1fb0ff0f761b62b30da931e6fa1e4" ns2:_="" ns3:_="">
    <xsd:import namespace="1af15bb2-46cb-4f66-94f2-426a9b30ffe9"/>
    <xsd:import namespace="b55ce8bf-f3b3-4c52-8a89-7fa680d4a2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f15bb2-46cb-4f66-94f2-426a9b30ff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a1ab900-2ec0-4401-a445-b65711cd6e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5ce8bf-f3b3-4c52-8a89-7fa680d4a2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1aaf60-fd26-418f-9b3d-b1d4e2e14fed}" ma:internalName="TaxCatchAll" ma:showField="CatchAllData" ma:web="b55ce8bf-f3b3-4c52-8a89-7fa680d4a2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31E7FA-1DDF-4BBA-AB44-7ED90E975A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7D0E1A-514F-48BB-B8A9-BEC4BA8A34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f15bb2-46cb-4f66-94f2-426a9b30ffe9"/>
    <ds:schemaRef ds:uri="b55ce8bf-f3b3-4c52-8a89-7fa680d4a2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268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55 Helvetica Roman</vt:lpstr>
      <vt:lpstr>65 Helvetica Medium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OK Catalyst</cp:lastModifiedBy>
  <cp:revision>2</cp:revision>
  <dcterms:modified xsi:type="dcterms:W3CDTF">2025-01-07T15:27:35Z</dcterms:modified>
</cp:coreProperties>
</file>